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7F0-A797-4540-A751-89D4E2194EC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5CD1-FF25-4C1C-A608-FAA8B55B9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25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7F0-A797-4540-A751-89D4E2194EC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5CD1-FF25-4C1C-A608-FAA8B55B9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07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7F0-A797-4540-A751-89D4E2194EC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5CD1-FF25-4C1C-A608-FAA8B55B9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54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7F0-A797-4540-A751-89D4E2194EC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5CD1-FF25-4C1C-A608-FAA8B55B9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8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7F0-A797-4540-A751-89D4E2194EC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5CD1-FF25-4C1C-A608-FAA8B55B9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86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7F0-A797-4540-A751-89D4E2194EC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5CD1-FF25-4C1C-A608-FAA8B55B9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7F0-A797-4540-A751-89D4E2194EC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5CD1-FF25-4C1C-A608-FAA8B55B9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26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7F0-A797-4540-A751-89D4E2194EC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5CD1-FF25-4C1C-A608-FAA8B55B9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88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7F0-A797-4540-A751-89D4E2194EC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5CD1-FF25-4C1C-A608-FAA8B55B9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8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7F0-A797-4540-A751-89D4E2194EC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5CD1-FF25-4C1C-A608-FAA8B55B9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21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97F0-A797-4540-A751-89D4E2194EC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5CD1-FF25-4C1C-A608-FAA8B55B9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34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797F0-A797-4540-A751-89D4E2194EC8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55CD1-FF25-4C1C-A608-FAA8B55B9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8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19150"/>
            <a:ext cx="8077200" cy="1847850"/>
          </a:xfrm>
        </p:spPr>
        <p:txBody>
          <a:bodyPr>
            <a:noAutofit/>
          </a:bodyPr>
          <a:lstStyle/>
          <a:p>
            <a:r>
              <a:rPr lang="en-US" sz="4000" dirty="0" smtClean="0"/>
              <a:t>Hardware Design of a 1 GHz Amplifier </a:t>
            </a:r>
            <a:br>
              <a:rPr lang="en-US" sz="4000" dirty="0" smtClean="0"/>
            </a:br>
            <a:r>
              <a:rPr lang="en-US" sz="4000" dirty="0" smtClean="0"/>
              <a:t> and Initial Comparison with </a:t>
            </a:r>
            <a:r>
              <a:rPr lang="en-US" sz="4000" dirty="0" err="1" smtClean="0"/>
              <a:t>SimRF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Application Note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 smtClean="0"/>
              <a:t>K. Wang, R. Ludwig, </a:t>
            </a:r>
          </a:p>
          <a:p>
            <a:r>
              <a:rPr lang="en-US" dirty="0" smtClean="0"/>
              <a:t>S. Bitar, S. Makarov </a:t>
            </a:r>
          </a:p>
          <a:p>
            <a:r>
              <a:rPr lang="en-US" dirty="0" smtClean="0"/>
              <a:t>Aug 21 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634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Layout generation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ADS </a:t>
            </a:r>
            <a:r>
              <a:rPr lang="en-US" i="1" dirty="0"/>
              <a:t>Generate/Update layout </a:t>
            </a:r>
            <a:r>
              <a:rPr lang="en-US" dirty="0"/>
              <a:t>to automatically generate layout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287" y="2133600"/>
            <a:ext cx="5000625" cy="3445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9425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Layout generation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238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295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size of resistors, capacitors and inductors are set to 0805 size. </a:t>
            </a:r>
          </a:p>
          <a:p>
            <a:r>
              <a:rPr lang="en-US" dirty="0" smtClean="0"/>
              <a:t>Six layers are needed for the layout manufacture: 1) conductor, 2) ground plane, 3) top and 4) bottom solder masks, 5) via and 6) silkscreen.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462915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8539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Layout generation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371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layout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734050" cy="461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4465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Network analyzer measurement</a:t>
            </a:r>
            <a:endParaRPr lang="en-US" sz="4000" dirty="0"/>
          </a:p>
        </p:txBody>
      </p:sp>
      <p:pic>
        <p:nvPicPr>
          <p:cNvPr id="5" name="Picture 4" descr="M:\2011 Summer Research word file\PLOT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6576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8200" y="12954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Forward gain versus frequency</a:t>
            </a:r>
            <a:endParaRPr lang="en-US" dirty="0"/>
          </a:p>
        </p:txBody>
      </p:sp>
      <p:pic>
        <p:nvPicPr>
          <p:cNvPr id="7" name="Picture 6" descr="M:\2011 Summer Research word file\S1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25146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:\2011 Summer Research word file\S2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4384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8077200" y="2057400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S</a:t>
            </a:r>
            <a:r>
              <a:rPr lang="en-US" baseline="-25000" dirty="0" smtClean="0"/>
              <a:t>11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53400" y="487680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054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Network analyzer measurement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5814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2000" y="5029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Gain compression at 1 GHz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1"/>
            <a:ext cx="35814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953000" y="5029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Gain compression at 1.3 GHz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39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SimRF simulation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571615" cy="415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9463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SimRF simulation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3495675" cy="3281218"/>
          </a:xfrm>
          <a:prstGeom prst="rect">
            <a:avLst/>
          </a:prstGeom>
          <a:noFill/>
          <a:ln>
            <a:noFill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1" y="3124200"/>
            <a:ext cx="3886200" cy="43889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1600200"/>
            <a:ext cx="2895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NA measurements:</a:t>
            </a:r>
          </a:p>
          <a:p>
            <a:r>
              <a:rPr lang="en-US" dirty="0" smtClean="0"/>
              <a:t>G = 10.66 dB (at 1GHz)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590800"/>
            <a:ext cx="67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81000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Thus</a:t>
            </a:r>
            <a:endParaRPr lang="en-US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343400"/>
            <a:ext cx="2218095" cy="388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2637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SimRF simulation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4181475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14400" y="1447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According to </a:t>
            </a:r>
            <a:r>
              <a:rPr lang="en-US" dirty="0" err="1" smtClean="0"/>
              <a:t>SimRF</a:t>
            </a:r>
            <a:r>
              <a:rPr lang="en-US" dirty="0" smtClean="0"/>
              <a:t> the power source equation is:</a:t>
            </a:r>
          </a:p>
          <a:p>
            <a:endParaRPr lang="en-US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399" y="2133600"/>
            <a:ext cx="3554437" cy="4648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2819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an input power of -36dBm:</a:t>
            </a:r>
          </a:p>
          <a:p>
            <a:endParaRPr lang="en-US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352800"/>
            <a:ext cx="1478730" cy="388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73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/>
              <a:t>SimRF</a:t>
            </a:r>
            <a:r>
              <a:rPr lang="en-US" sz="4000" dirty="0" smtClean="0"/>
              <a:t> simulation – 1GHz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0480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90600" y="4876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voltage 0.007 V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414712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90600" y="5638800"/>
            <a:ext cx="7391400" cy="783163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7507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/>
              <a:t>SimRF</a:t>
            </a:r>
            <a:r>
              <a:rPr lang="en-US" sz="4000" dirty="0" smtClean="0"/>
              <a:t> simulation – 1GHz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5943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90600" y="5715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dirty="0" smtClean="0"/>
              <a:t>an input </a:t>
            </a:r>
            <a:r>
              <a:rPr lang="en-US" dirty="0"/>
              <a:t>power equal to -10 </a:t>
            </a:r>
            <a:r>
              <a:rPr lang="en-US" dirty="0" err="1"/>
              <a:t>dBm</a:t>
            </a:r>
            <a:r>
              <a:rPr lang="en-US" dirty="0"/>
              <a:t>, the input voltage is 0.14 V.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2192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Input voltage 0.14 V</a:t>
            </a:r>
            <a:endParaRPr lang="en-US" sz="1400" dirty="0"/>
          </a:p>
        </p:txBody>
      </p:sp>
      <p:sp>
        <p:nvSpPr>
          <p:cNvPr id="7" name="Bent-Up Arrow 6"/>
          <p:cNvSpPr/>
          <p:nvPr/>
        </p:nvSpPr>
        <p:spPr>
          <a:xfrm rot="5400000">
            <a:off x="776442" y="1585758"/>
            <a:ext cx="439790" cy="3162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470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696200" cy="3657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Lumped matching network</a:t>
            </a:r>
          </a:p>
          <a:p>
            <a:r>
              <a:rPr lang="en-US" dirty="0" smtClean="0"/>
              <a:t>Adding transmission line</a:t>
            </a:r>
          </a:p>
          <a:p>
            <a:r>
              <a:rPr lang="en-US" dirty="0" smtClean="0"/>
              <a:t>Layout generation </a:t>
            </a:r>
          </a:p>
          <a:p>
            <a:r>
              <a:rPr lang="en-US" dirty="0" smtClean="0"/>
              <a:t>Network analyzer measurement</a:t>
            </a:r>
          </a:p>
          <a:p>
            <a:r>
              <a:rPr lang="en-US" dirty="0" smtClean="0"/>
              <a:t>SimRF simulation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6931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/>
              <a:t>SimRF</a:t>
            </a:r>
            <a:r>
              <a:rPr lang="en-US" sz="4000" dirty="0" smtClean="0"/>
              <a:t> simulation – 1GHz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52625"/>
            <a:ext cx="5943600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2000" y="1371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Output voltage 0.46 V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447800" y="5486400"/>
                <a:ext cx="6705600" cy="106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Gain = 10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/>
                        </m:ctrlPr>
                      </m:sSubPr>
                      <m:e>
                        <m:r>
                          <a:rPr lang="en-US" sz="1600" i="1"/>
                          <m:t>𝑙𝑜𝑔</m:t>
                        </m:r>
                      </m:e>
                      <m:sub>
                        <m:r>
                          <a:rPr lang="en-US" sz="1600" i="1"/>
                          <m:t>10</m:t>
                        </m:r>
                      </m:sub>
                    </m:sSub>
                    <m:r>
                      <a:rPr lang="en-US" sz="1600" i="1"/>
                      <m:t>(</m:t>
                    </m:r>
                    <m:f>
                      <m:fPr>
                        <m:ctrlPr>
                          <a:rPr lang="en-US" sz="1600" i="1"/>
                        </m:ctrlPr>
                      </m:fPr>
                      <m:num>
                        <m:sSup>
                          <m:sSupPr>
                            <m:ctrlPr>
                              <a:rPr lang="en-US" sz="1600" i="1"/>
                            </m:ctrlPr>
                          </m:sSupPr>
                          <m:e>
                            <m:r>
                              <a:rPr lang="en-US" sz="1600" i="1"/>
                              <m:t>0.46</m:t>
                            </m:r>
                          </m:e>
                          <m:sup>
                            <m:r>
                              <a:rPr lang="en-US" sz="1600" i="1"/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600" i="1"/>
                            </m:ctrlPr>
                          </m:sSupPr>
                          <m:e>
                            <m:r>
                              <a:rPr lang="en-US" sz="1600" i="1"/>
                              <m:t>0.14</m:t>
                            </m:r>
                          </m:e>
                          <m:sup>
                            <m:r>
                              <a:rPr lang="en-US" sz="1600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i="1"/>
                      <m:t>)</m:t>
                    </m:r>
                  </m:oMath>
                </a14:m>
                <a:r>
                  <a:rPr lang="en-US" sz="1600" dirty="0"/>
                  <a:t> = 10.3 dB</a:t>
                </a:r>
              </a:p>
              <a:p>
                <a:r>
                  <a:rPr lang="en-US" sz="1600" dirty="0"/>
                  <a:t>The gain has decreased a little as power increases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486400"/>
                <a:ext cx="6705600" cy="106016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Bent-Up Arrow 6"/>
          <p:cNvSpPr/>
          <p:nvPr/>
        </p:nvSpPr>
        <p:spPr>
          <a:xfrm rot="5400000">
            <a:off x="1233642" y="1814358"/>
            <a:ext cx="439790" cy="3162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7237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/>
              <a:t>SimRF</a:t>
            </a:r>
            <a:r>
              <a:rPr lang="en-US" sz="4000" dirty="0" smtClean="0"/>
              <a:t> simulation – 1GHz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32574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0" y="12192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Input voltage 0.37 V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486400"/>
            <a:ext cx="670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the input power equal to -1.62 </a:t>
            </a:r>
            <a:r>
              <a:rPr lang="en-US" sz="1600" dirty="0" err="1"/>
              <a:t>dBm</a:t>
            </a:r>
            <a:r>
              <a:rPr lang="en-US" sz="1600" dirty="0"/>
              <a:t> which is the input power for 1 dB gain </a:t>
            </a:r>
            <a:r>
              <a:rPr lang="en-US" sz="1600" dirty="0" smtClean="0"/>
              <a:t>compression,  the </a:t>
            </a:r>
            <a:r>
              <a:rPr lang="en-US" sz="1600" dirty="0"/>
              <a:t>input voltage is set to be 0.37 V.</a:t>
            </a:r>
          </a:p>
          <a:p>
            <a:endParaRPr lang="en-US" dirty="0"/>
          </a:p>
        </p:txBody>
      </p:sp>
      <p:sp>
        <p:nvSpPr>
          <p:cNvPr id="7" name="Bent-Up Arrow 6"/>
          <p:cNvSpPr/>
          <p:nvPr/>
        </p:nvSpPr>
        <p:spPr>
          <a:xfrm rot="5400000">
            <a:off x="928842" y="1585758"/>
            <a:ext cx="439790" cy="3162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7060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SimRF simulation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5272722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29000" y="48006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 voltage 0.944 V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219200" y="5334000"/>
                <a:ext cx="6705600" cy="783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Gain = 10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/>
                        </m:ctrlPr>
                      </m:sSubPr>
                      <m:e>
                        <m:r>
                          <a:rPr lang="en-US" sz="1600" i="1"/>
                          <m:t>𝑙𝑜𝑔</m:t>
                        </m:r>
                      </m:e>
                      <m:sub>
                        <m:r>
                          <a:rPr lang="en-US" sz="1600" i="1"/>
                          <m:t>10</m:t>
                        </m:r>
                      </m:sub>
                    </m:sSub>
                    <m:r>
                      <a:rPr lang="en-US" sz="1600" i="1"/>
                      <m:t>(</m:t>
                    </m:r>
                    <m:f>
                      <m:fPr>
                        <m:ctrlPr>
                          <a:rPr lang="en-US" sz="1600" i="1"/>
                        </m:ctrlPr>
                      </m:fPr>
                      <m:num>
                        <m:sSup>
                          <m:sSupPr>
                            <m:ctrlPr>
                              <a:rPr lang="en-US" sz="1600" i="1"/>
                            </m:ctrlPr>
                          </m:sSupPr>
                          <m:e>
                            <m:r>
                              <a:rPr lang="en-US" sz="1600" i="1"/>
                              <m:t>0.944</m:t>
                            </m:r>
                          </m:e>
                          <m:sup>
                            <m:r>
                              <a:rPr lang="en-US" sz="1600" i="1"/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600" i="1"/>
                            </m:ctrlPr>
                          </m:sSupPr>
                          <m:e>
                            <m:r>
                              <a:rPr lang="en-US" sz="1600" i="1"/>
                              <m:t>0.37</m:t>
                            </m:r>
                          </m:e>
                          <m:sup>
                            <m:r>
                              <a:rPr lang="en-US" sz="1600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i="1"/>
                      <m:t>)</m:t>
                    </m:r>
                  </m:oMath>
                </a14:m>
                <a:r>
                  <a:rPr lang="en-US" sz="1600" dirty="0"/>
                  <a:t> =8.14 dB       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34000"/>
                <a:ext cx="6705600" cy="78316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Bent-Up Arrow 6"/>
          <p:cNvSpPr/>
          <p:nvPr/>
        </p:nvSpPr>
        <p:spPr>
          <a:xfrm rot="5400000">
            <a:off x="776442" y="1585758"/>
            <a:ext cx="439790" cy="3162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12192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Output voltage = 0.944V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37407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SimRF</a:t>
            </a:r>
            <a:r>
              <a:rPr lang="en-US" sz="4000" dirty="0" smtClean="0"/>
              <a:t> simulation – 1GHz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5253037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5800" y="10668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Input voltage: 0.4472 V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410200"/>
            <a:ext cx="58512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 the input power increases to 0 </a:t>
            </a:r>
            <a:r>
              <a:rPr lang="en-US" sz="1600" dirty="0" err="1"/>
              <a:t>dBm</a:t>
            </a:r>
            <a:r>
              <a:rPr lang="en-US" sz="1600" dirty="0"/>
              <a:t>, the input voltage is 0.4472 V.</a:t>
            </a:r>
          </a:p>
          <a:p>
            <a:endParaRPr lang="en-US" dirty="0"/>
          </a:p>
        </p:txBody>
      </p:sp>
      <p:sp>
        <p:nvSpPr>
          <p:cNvPr id="7" name="Bent-Up Arrow 6"/>
          <p:cNvSpPr/>
          <p:nvPr/>
        </p:nvSpPr>
        <p:spPr>
          <a:xfrm rot="5400000">
            <a:off x="966942" y="1852458"/>
            <a:ext cx="1277990" cy="3162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6526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/>
              <a:t>SimRF</a:t>
            </a:r>
            <a:r>
              <a:rPr lang="en-US" sz="4000" dirty="0" smtClean="0"/>
              <a:t> simulation – 1GHz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557837" cy="34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3400" y="1295400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Output voltage: 0.963 V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290782" y="5410200"/>
                <a:ext cx="6629400" cy="783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Gain = 10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/>
                        </m:ctrlPr>
                      </m:sSubPr>
                      <m:e>
                        <m:r>
                          <a:rPr lang="en-US" sz="1600" i="1"/>
                          <m:t>𝑙𝑜𝑔</m:t>
                        </m:r>
                      </m:e>
                      <m:sub>
                        <m:r>
                          <a:rPr lang="en-US" sz="1600" i="1"/>
                          <m:t>10</m:t>
                        </m:r>
                      </m:sub>
                    </m:sSub>
                    <m:r>
                      <a:rPr lang="en-US" sz="1600" i="1"/>
                      <m:t>(</m:t>
                    </m:r>
                    <m:f>
                      <m:fPr>
                        <m:ctrlPr>
                          <a:rPr lang="en-US" sz="1600" i="1"/>
                        </m:ctrlPr>
                      </m:fPr>
                      <m:num>
                        <m:sSup>
                          <m:sSupPr>
                            <m:ctrlPr>
                              <a:rPr lang="en-US" sz="1600" i="1"/>
                            </m:ctrlPr>
                          </m:sSupPr>
                          <m:e>
                            <m:r>
                              <a:rPr lang="en-US" sz="1600" i="1"/>
                              <m:t>0.963</m:t>
                            </m:r>
                          </m:e>
                          <m:sup>
                            <m:r>
                              <a:rPr lang="en-US" sz="1600" i="1"/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600" i="1"/>
                            </m:ctrlPr>
                          </m:sSupPr>
                          <m:e>
                            <m:r>
                              <a:rPr lang="en-US" sz="1600" i="1"/>
                              <m:t>0.4472</m:t>
                            </m:r>
                          </m:e>
                          <m:sup>
                            <m:r>
                              <a:rPr lang="en-US" sz="1600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i="1"/>
                      <m:t>)</m:t>
                    </m:r>
                  </m:oMath>
                </a14:m>
                <a:r>
                  <a:rPr lang="en-US" sz="1600" dirty="0"/>
                  <a:t> = 6.66 </a:t>
                </a:r>
                <a:r>
                  <a:rPr lang="en-US" sz="1600" dirty="0" smtClean="0"/>
                  <a:t>dB, the voltage becomes to stay the same.</a:t>
                </a:r>
                <a:endParaRPr lang="en-US" sz="16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82" y="5410200"/>
                <a:ext cx="6629400" cy="78316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Bent-Up Arrow 6"/>
          <p:cNvSpPr/>
          <p:nvPr/>
        </p:nvSpPr>
        <p:spPr>
          <a:xfrm rot="5400000">
            <a:off x="1386042" y="1661958"/>
            <a:ext cx="439790" cy="3162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947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SimRF</a:t>
            </a:r>
            <a:r>
              <a:rPr lang="en-US" sz="4000" dirty="0" smtClean="0"/>
              <a:t> simulation – 1.3GHz</a:t>
            </a:r>
            <a:endParaRPr lang="en-US" sz="4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443865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96922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SimRF</a:t>
            </a:r>
            <a:r>
              <a:rPr lang="en-US" sz="4000" dirty="0" smtClean="0"/>
              <a:t> simulation – 1.3GHz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19312"/>
            <a:ext cx="5029200" cy="3138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00200" y="5562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input power is -10 </a:t>
            </a:r>
            <a:r>
              <a:rPr lang="en-US" dirty="0" err="1"/>
              <a:t>dBm</a:t>
            </a:r>
            <a:r>
              <a:rPr lang="en-US" dirty="0"/>
              <a:t>, and the voltage is 0.14V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4478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Input voltage: 0.14 V</a:t>
            </a:r>
            <a:endParaRPr lang="en-US" sz="1600" dirty="0"/>
          </a:p>
        </p:txBody>
      </p:sp>
      <p:sp>
        <p:nvSpPr>
          <p:cNvPr id="7" name="Bent-Up Arrow 6"/>
          <p:cNvSpPr/>
          <p:nvPr/>
        </p:nvSpPr>
        <p:spPr>
          <a:xfrm rot="5400000">
            <a:off x="1386042" y="1966758"/>
            <a:ext cx="439790" cy="3162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4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/>
              <a:t>SimRF</a:t>
            </a:r>
            <a:r>
              <a:rPr lang="en-US" sz="4000" dirty="0" smtClean="0"/>
              <a:t> simulation – 1.3GHz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269547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5800" y="12954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Output voltage 0.32 V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143000" y="5410200"/>
                <a:ext cx="7086600" cy="8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          Gain </a:t>
                </a:r>
                <a:r>
                  <a:rPr lang="en-US" dirty="0"/>
                  <a:t>= 10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𝑙𝑜𝑔</m:t>
                        </m:r>
                      </m:e>
                      <m:sub>
                        <m:r>
                          <a:rPr lang="en-US" i="1"/>
                          <m:t>10</m:t>
                        </m:r>
                      </m:sub>
                    </m:sSub>
                    <m:r>
                      <a:rPr lang="en-US" i="1"/>
                      <m:t>(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0.32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0.14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= 7.18 dB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410200"/>
                <a:ext cx="7086600" cy="83497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Bent-Up Arrow 6"/>
          <p:cNvSpPr/>
          <p:nvPr/>
        </p:nvSpPr>
        <p:spPr>
          <a:xfrm rot="5400000">
            <a:off x="1195542" y="1700058"/>
            <a:ext cx="515990" cy="3162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003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/>
              <a:t>SimRF</a:t>
            </a:r>
            <a:r>
              <a:rPr lang="en-US" sz="4000" dirty="0" smtClean="0"/>
              <a:t> simulation – 1.3GHz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3340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14400" y="12192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Input voltage 0.4 V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4102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input power is -1.1 </a:t>
            </a:r>
            <a:r>
              <a:rPr lang="en-US" dirty="0" err="1"/>
              <a:t>dBm</a:t>
            </a:r>
            <a:r>
              <a:rPr lang="en-US" dirty="0"/>
              <a:t> </a:t>
            </a:r>
            <a:r>
              <a:rPr lang="en-US" dirty="0" smtClean="0"/>
              <a:t> which is input power for 1 dB gain compression; the </a:t>
            </a:r>
            <a:r>
              <a:rPr lang="en-US" dirty="0"/>
              <a:t>input voltage is 0.4 V.</a:t>
            </a:r>
          </a:p>
          <a:p>
            <a:endParaRPr lang="en-US" dirty="0"/>
          </a:p>
        </p:txBody>
      </p:sp>
      <p:sp>
        <p:nvSpPr>
          <p:cNvPr id="7" name="Bent-Up Arrow 6"/>
          <p:cNvSpPr/>
          <p:nvPr/>
        </p:nvSpPr>
        <p:spPr>
          <a:xfrm rot="5400000">
            <a:off x="1309842" y="1585758"/>
            <a:ext cx="439790" cy="3162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9305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/>
              <a:t>SimRF</a:t>
            </a:r>
            <a:r>
              <a:rPr lang="en-US" sz="4000" dirty="0" smtClean="0"/>
              <a:t> simulation – 1.3GHz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81175"/>
            <a:ext cx="5715000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12954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Output voltage 0.7 V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447800" y="5486400"/>
                <a:ext cx="5981700" cy="834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Gain = 10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𝑙𝑜𝑔</m:t>
                        </m:r>
                      </m:e>
                      <m:sub>
                        <m:r>
                          <a:rPr lang="en-US" i="1"/>
                          <m:t>10</m:t>
                        </m:r>
                      </m:sub>
                    </m:sSub>
                    <m:r>
                      <a:rPr lang="en-US" i="1"/>
                      <m:t>(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0.7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0.4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=  4.86 dB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486400"/>
                <a:ext cx="5981700" cy="83497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Bent-Up Arrow 6"/>
          <p:cNvSpPr/>
          <p:nvPr/>
        </p:nvSpPr>
        <p:spPr>
          <a:xfrm rot="5400000">
            <a:off x="1081242" y="1661958"/>
            <a:ext cx="439790" cy="3162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76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Lumped matching network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67818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486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uses active bias network and adds components with artwork instead of ideal components.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9339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SimRF</a:t>
            </a:r>
            <a:r>
              <a:rPr lang="en-US" sz="4000" dirty="0" smtClean="0"/>
              <a:t> simulation – 1.3GHz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4948237" cy="3038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0" y="14478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Input voltage 0.5 V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334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input power </a:t>
            </a:r>
            <a:r>
              <a:rPr lang="en-US" dirty="0" smtClean="0"/>
              <a:t>of </a:t>
            </a:r>
            <a:r>
              <a:rPr lang="en-US" dirty="0"/>
              <a:t>1 </a:t>
            </a:r>
            <a:r>
              <a:rPr lang="en-US" dirty="0" err="1"/>
              <a:t>dBm</a:t>
            </a:r>
            <a:r>
              <a:rPr lang="en-US" dirty="0"/>
              <a:t> , the input voltage is 0.5 V.</a:t>
            </a:r>
          </a:p>
        </p:txBody>
      </p:sp>
      <p:sp>
        <p:nvSpPr>
          <p:cNvPr id="7" name="Bent-Up Arrow 6"/>
          <p:cNvSpPr/>
          <p:nvPr/>
        </p:nvSpPr>
        <p:spPr>
          <a:xfrm rot="5400000">
            <a:off x="1157442" y="1814358"/>
            <a:ext cx="439790" cy="3162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765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/>
              <a:t>SimRF</a:t>
            </a:r>
            <a:r>
              <a:rPr lang="en-US" sz="4000" dirty="0" smtClean="0"/>
              <a:t> simulation – 1.3GHz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257800" cy="31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14400" y="14478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Output voltage 0.697 V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295400" y="5105400"/>
                <a:ext cx="6858000" cy="1116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Gain = 10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𝑙𝑜𝑔</m:t>
                        </m:r>
                      </m:e>
                      <m:sub>
                        <m:r>
                          <a:rPr lang="en-US" i="1"/>
                          <m:t>10</m:t>
                        </m:r>
                      </m:sub>
                    </m:sSub>
                    <m:r>
                      <a:rPr lang="en-US" i="1"/>
                      <m:t>(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0.697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0.5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= 2.88 </a:t>
                </a:r>
                <a:r>
                  <a:rPr lang="en-US" dirty="0" smtClean="0"/>
                  <a:t>dB, and the output voltage is same with the previous one.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105400"/>
                <a:ext cx="6858000" cy="11160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80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Bent-Up Arrow 6"/>
          <p:cNvSpPr/>
          <p:nvPr/>
        </p:nvSpPr>
        <p:spPr>
          <a:xfrm rot="5400000">
            <a:off x="1309842" y="1814358"/>
            <a:ext cx="439790" cy="3162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49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Lumped matching network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Modeling of SMT inductor as RF choke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064327"/>
            <a:ext cx="3333750" cy="323723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199" y="2197995"/>
            <a:ext cx="4178877" cy="290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65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Lumped matching network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295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S-parameter extraction to test matching at input/output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2362200"/>
            <a:ext cx="3228975" cy="32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37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Adding transmission line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Specifying a 64 mil thick FR4 substrate and calculate TL parameters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2209800"/>
            <a:ext cx="2000250" cy="311975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5181600" cy="3402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7994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Adding transmission line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Adding transmission line to the input port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5638800" cy="35814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3962400"/>
            <a:ext cx="2438400" cy="2439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5943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note mismatches at input and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553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Adding transmission line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2954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tuning tool to match input/output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638800" cy="36941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8200" y="5715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Repeat the process until all the transmission line are added to the input and output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093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Adding transmission line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circuit schematic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784805"/>
            <a:ext cx="6607810" cy="46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945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495</Words>
  <Application>Microsoft Office PowerPoint</Application>
  <PresentationFormat>On-screen Show (4:3)</PresentationFormat>
  <Paragraphs>91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Hardware Design of a 1 GHz Amplifier   and Initial Comparison with SimRF  Application Note</vt:lpstr>
      <vt:lpstr>Outline </vt:lpstr>
      <vt:lpstr>Lumped matching network</vt:lpstr>
      <vt:lpstr>Lumped matching network</vt:lpstr>
      <vt:lpstr>Lumped matching network</vt:lpstr>
      <vt:lpstr>Adding transmission line</vt:lpstr>
      <vt:lpstr>Adding transmission line</vt:lpstr>
      <vt:lpstr>Adding transmission line</vt:lpstr>
      <vt:lpstr>Adding transmission line</vt:lpstr>
      <vt:lpstr>Layout generation</vt:lpstr>
      <vt:lpstr>Layout generation</vt:lpstr>
      <vt:lpstr>Layout generation</vt:lpstr>
      <vt:lpstr>Network analyzer measurement</vt:lpstr>
      <vt:lpstr>Network analyzer measurement</vt:lpstr>
      <vt:lpstr>SimRF simulation</vt:lpstr>
      <vt:lpstr>SimRF simulation</vt:lpstr>
      <vt:lpstr>SimRF simulation</vt:lpstr>
      <vt:lpstr>SimRF simulation – 1GHz</vt:lpstr>
      <vt:lpstr>SimRF simulation – 1GHz</vt:lpstr>
      <vt:lpstr>SimRF simulation – 1GHz</vt:lpstr>
      <vt:lpstr>SimRF simulation – 1GHz</vt:lpstr>
      <vt:lpstr>SimRF simulation</vt:lpstr>
      <vt:lpstr>SimRF simulation – 1GHz</vt:lpstr>
      <vt:lpstr>SimRF simulation – 1GHz</vt:lpstr>
      <vt:lpstr>SimRF simulation – 1.3GHz</vt:lpstr>
      <vt:lpstr>SimRF simulation – 1.3GHz</vt:lpstr>
      <vt:lpstr>SimRF simulation – 1.3GHz</vt:lpstr>
      <vt:lpstr>SimRF simulation – 1.3GHz</vt:lpstr>
      <vt:lpstr>SimRF simulation – 1.3GHz</vt:lpstr>
      <vt:lpstr>SimRF simulation – 1.3GHz</vt:lpstr>
      <vt:lpstr>SimRF simulation – 1.3GHz</vt:lpstr>
    </vt:vector>
  </TitlesOfParts>
  <Company>Worcester Polytechnic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GHz amplifier board design   and  Simulation in Matlab SimRF</dc:title>
  <dc:creator>kfeiwang</dc:creator>
  <cp:lastModifiedBy>makarov</cp:lastModifiedBy>
  <cp:revision>35</cp:revision>
  <dcterms:created xsi:type="dcterms:W3CDTF">2011-08-21T19:26:39Z</dcterms:created>
  <dcterms:modified xsi:type="dcterms:W3CDTF">2011-10-17T13:03:56Z</dcterms:modified>
</cp:coreProperties>
</file>