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81" r:id="rId4"/>
    <p:sldId id="282" r:id="rId5"/>
    <p:sldId id="283" r:id="rId6"/>
    <p:sldId id="284" r:id="rId7"/>
    <p:sldId id="286" r:id="rId8"/>
    <p:sldId id="285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6" r:id="rId17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EDC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37" autoAdjust="0"/>
  </p:normalViewPr>
  <p:slideViewPr>
    <p:cSldViewPr>
      <p:cViewPr varScale="1">
        <p:scale>
          <a:sx n="125" d="100"/>
          <a:sy n="12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0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E04C5-DE99-496A-9406-46F7C0DAFE5A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266F8-B3C6-4B6C-88C7-447C0D640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45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DFFB-DACF-46FA-9193-714FAE6A918B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9" descr="bgbottom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C73C-661B-4F47-94E6-FFB23098EE2A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723-2A81-4A24-83EA-041A94DD2893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85E0-47A9-446F-A119-7750AB32460E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3694-B26D-469A-9F30-269495B36287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1EB5-E096-4C04-B8FD-3AFEEDF885E1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1AE2-4EB9-423F-B1CD-85BEE1DA847C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E5E7-0E79-4085-9CFA-6B147106FDC6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B772-17DB-42A0-AA9D-311DEF13FA83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16CF-73C7-45F9-9EBB-6C07EF42DB28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0BD9-F699-4FCB-8615-761FEFAF5ED4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0B5E-3ED9-4D25-B0BA-ECFD2E864993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8A8A-EC98-46A6-8C73-453EBB7879F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9" descr="bgbottom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Office_Word_Document5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Microsoft_Office_Word_Document7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1.jpeg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jpe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Word_Document1.docx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Noise Model of a High-Speed Operational Amplifier - Implementation in MATLAB</a:t>
            </a:r>
            <a:r>
              <a:rPr lang="en-US" baseline="30000" dirty="0" smtClean="0">
                <a:sym typeface="Symbol"/>
              </a:rPr>
              <a:t></a:t>
            </a:r>
            <a:r>
              <a:rPr lang="en-US" dirty="0" smtClean="0"/>
              <a:t> </a:t>
            </a:r>
            <a:r>
              <a:rPr lang="en-US" dirty="0" err="1" smtClean="0"/>
              <a:t>SimRF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Application Note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305800" cy="4419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Sheila P. Werth, Stephen J. Bitar, &amp; Sergey N. Makarov</a:t>
            </a:r>
          </a:p>
          <a:p>
            <a:r>
              <a:rPr lang="en-US" sz="2800" dirty="0" smtClean="0"/>
              <a:t>ECE Dept. WPI, Worcester, MA</a:t>
            </a:r>
          </a:p>
          <a:p>
            <a:endParaRPr lang="en-US" sz="2800" dirty="0" smtClean="0"/>
          </a:p>
          <a:p>
            <a:r>
              <a:rPr lang="en-US" sz="2800" dirty="0" smtClean="0"/>
              <a:t>July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2011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 but it decreases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with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higher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source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resistance (causing a higher input noise)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46" name="Object 26"/>
          <p:cNvGraphicFramePr>
            <a:graphicFrameLocks noChangeAspect="1"/>
          </p:cNvGraphicFramePr>
          <p:nvPr/>
        </p:nvGraphicFramePr>
        <p:xfrm>
          <a:off x="1073150" y="1057275"/>
          <a:ext cx="7537450" cy="2082800"/>
        </p:xfrm>
        <a:graphic>
          <a:graphicData uri="http://schemas.openxmlformats.org/presentationml/2006/ole">
            <p:oleObj spid="_x0000_s31858" name="Document" r:id="rId3" imgW="5975752" imgH="1659816" progId="Word.Document.12">
              <p:embed/>
            </p:oleObj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609600" y="25146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…or when a better IC chip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used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8492265"/>
              </p:ext>
            </p:extLst>
          </p:nvPr>
        </p:nvGraphicFramePr>
        <p:xfrm>
          <a:off x="1152525" y="3395663"/>
          <a:ext cx="7529513" cy="2090737"/>
        </p:xfrm>
        <a:graphic>
          <a:graphicData uri="http://schemas.openxmlformats.org/presentationml/2006/ole">
            <p:oleObj spid="_x0000_s31859" name="Document" r:id="rId4" imgW="5975752" imgH="1663061" progId="Word.Document.12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2000" y="5105400"/>
            <a:ext cx="76962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endParaRPr lang="en-US" sz="700" dirty="0" smtClean="0"/>
          </a:p>
          <a:p>
            <a:r>
              <a:rPr lang="en-US" b="1" dirty="0" smtClean="0"/>
              <a:t>Question:</a:t>
            </a:r>
            <a:r>
              <a:rPr lang="en-US" dirty="0" smtClean="0"/>
              <a:t> Why use an op-amp then? </a:t>
            </a:r>
          </a:p>
          <a:p>
            <a:r>
              <a:rPr lang="en-US" b="1" dirty="0" smtClean="0"/>
              <a:t>Answer:</a:t>
            </a:r>
            <a:r>
              <a:rPr lang="en-US" dirty="0" smtClean="0"/>
              <a:t> One major advantage is a high gain; another advantage is matching flexibility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MATLAB script </a:t>
            </a:r>
            <a:r>
              <a:rPr lang="en-US" sz="3400" dirty="0" smtClean="0">
                <a:latin typeface="+mj-lt"/>
                <a:ea typeface="+mj-ea"/>
                <a:cs typeface="+mj-cs"/>
              </a:rPr>
              <a:t>for finding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noise figure using the previous analysis:</a:t>
            </a:r>
            <a:endParaRPr kumimoji="0" lang="en-US" sz="3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12861002"/>
              </p:ext>
            </p:extLst>
          </p:nvPr>
        </p:nvGraphicFramePr>
        <p:xfrm>
          <a:off x="1049338" y="1216025"/>
          <a:ext cx="7212012" cy="5184775"/>
        </p:xfrm>
        <a:graphic>
          <a:graphicData uri="http://schemas.openxmlformats.org/presentationml/2006/ole">
            <p:oleObj spid="_x0000_s33848" name="Document" r:id="rId3" imgW="7313350" imgH="526575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305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400" dirty="0" smtClean="0">
                <a:latin typeface="+mj-lt"/>
                <a:ea typeface="+mj-ea"/>
                <a:cs typeface="+mj-cs"/>
              </a:rPr>
              <a:t>How is the noise model of an operational amplifier implemented in SimRF?</a:t>
            </a:r>
            <a:endParaRPr kumimoji="0" lang="en-US" sz="3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1295400"/>
            <a:ext cx="8001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endParaRPr lang="en-US" sz="700" dirty="0" smtClean="0"/>
          </a:p>
          <a:p>
            <a:pPr marL="342900" indent="-342900">
              <a:buAutoNum type="arabicPeriod"/>
            </a:pPr>
            <a:r>
              <a:rPr lang="en-US" dirty="0" smtClean="0"/>
              <a:t>Run MATLAB script given above and calculate the op-amp noise figure in </a:t>
            </a:r>
            <a:r>
              <a:rPr lang="en-US" dirty="0" err="1" smtClean="0"/>
              <a:t>dB.</a:t>
            </a:r>
            <a:r>
              <a:rPr lang="en-US" dirty="0"/>
              <a:t> If you do not know </a:t>
            </a:r>
            <a:r>
              <a:rPr lang="en-US" dirty="0" smtClean="0"/>
              <a:t>source impedance R</a:t>
            </a:r>
            <a:r>
              <a:rPr lang="en-US" baseline="-25000" dirty="0" smtClean="0"/>
              <a:t>S </a:t>
            </a:r>
            <a:r>
              <a:rPr lang="en-US" dirty="0" smtClean="0"/>
              <a:t> exactly, use an estimated value. 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Insert the noise figure value into</a:t>
            </a:r>
          </a:p>
          <a:p>
            <a:r>
              <a:rPr lang="en-US" dirty="0"/>
              <a:t> </a:t>
            </a:r>
            <a:r>
              <a:rPr lang="en-US" dirty="0" smtClean="0"/>
              <a:t>      the amplifier block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  <a:p>
            <a:r>
              <a:rPr lang="en-US" dirty="0"/>
              <a:t>3</a:t>
            </a:r>
            <a:r>
              <a:rPr lang="en-US" dirty="0" smtClean="0"/>
              <a:t>. Explore block “</a:t>
            </a:r>
            <a:r>
              <a:rPr lang="en-US" dirty="0" err="1" smtClean="0"/>
              <a:t>SimRF</a:t>
            </a:r>
            <a:r>
              <a:rPr lang="en-US" dirty="0" smtClean="0"/>
              <a:t> parameters”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. Set </a:t>
            </a:r>
            <a:r>
              <a:rPr lang="en-US" dirty="0"/>
              <a:t>n</a:t>
            </a:r>
            <a:r>
              <a:rPr lang="en-US" dirty="0" smtClean="0"/>
              <a:t>oise reference impedance to be </a:t>
            </a:r>
            <a:r>
              <a:rPr lang="en-US" u="sng" dirty="0" smtClean="0"/>
              <a:t>exactly</a:t>
            </a:r>
            <a:r>
              <a:rPr lang="en-US" dirty="0" smtClean="0"/>
              <a:t> equal to the value of your source impedance  R</a:t>
            </a:r>
            <a:r>
              <a:rPr lang="en-US" baseline="-25000" dirty="0" smtClean="0"/>
              <a:t>S</a:t>
            </a:r>
            <a:r>
              <a:rPr lang="en-US" dirty="0" smtClean="0"/>
              <a:t>  identified previously.</a:t>
            </a:r>
          </a:p>
          <a:p>
            <a:endParaRPr lang="en-US" dirty="0"/>
          </a:p>
          <a:p>
            <a:r>
              <a:rPr lang="en-US" dirty="0"/>
              <a:t>5</a:t>
            </a:r>
            <a:r>
              <a:rPr lang="en-US" dirty="0" smtClean="0"/>
              <a:t>. Set noise bandwidth greater than </a:t>
            </a:r>
          </a:p>
          <a:p>
            <a:r>
              <a:rPr lang="en-US" dirty="0" smtClean="0"/>
              <a:t>    or equal to the expected system  </a:t>
            </a:r>
          </a:p>
          <a:p>
            <a:r>
              <a:rPr lang="en-US" dirty="0"/>
              <a:t> </a:t>
            </a:r>
            <a:r>
              <a:rPr lang="en-US" dirty="0" smtClean="0"/>
              <a:t>   bandwidth  </a:t>
            </a:r>
          </a:p>
          <a:p>
            <a:endParaRPr lang="en-US" dirty="0" smtClean="0"/>
          </a:p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63645"/>
            <a:ext cx="4114800" cy="110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1683325" cy="102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50" y="2362200"/>
            <a:ext cx="417195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-76200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 of op-amp model</a:t>
            </a:r>
            <a:endParaRPr kumimoji="0" lang="en-US" sz="3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281650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4923" name="Equation" r:id="rId3" imgW="114151" imgH="215619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17162044"/>
              </p:ext>
            </p:extLst>
          </p:nvPr>
        </p:nvGraphicFramePr>
        <p:xfrm>
          <a:off x="1057275" y="3200400"/>
          <a:ext cx="7477125" cy="3257550"/>
        </p:xfrm>
        <a:graphic>
          <a:graphicData uri="http://schemas.openxmlformats.org/presentationml/2006/ole">
            <p:oleObj spid="_x0000_s34924" name="Document" r:id="rId4" imgW="5978991" imgH="2617347" progId="Word.Document.12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9600" y="609600"/>
            <a:ext cx="8001000" cy="228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endParaRPr lang="en-US" sz="700" dirty="0" smtClean="0"/>
          </a:p>
          <a:p>
            <a:pPr marL="342900" indent="-342900">
              <a:buAutoNum type="arabicPeriod"/>
            </a:pPr>
            <a:r>
              <a:rPr lang="en-US" dirty="0" smtClean="0"/>
              <a:t>Construct the op-amp model in SimRF as described above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Short out its input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Measure rms added noise at the output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Compare this value with the corresponding theoretical prediction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4267200" y="2831592"/>
            <a:ext cx="304800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3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SimRF set up</a:t>
            </a:r>
            <a:endParaRPr kumimoji="0" lang="en-US" sz="3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288880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5885" name="Equation" r:id="rId3" imgW="114151" imgH="215619" progId="Equation.3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5" y="3861581"/>
            <a:ext cx="7077075" cy="24630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6697" y="914400"/>
            <a:ext cx="8001000" cy="320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Parameters: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already calculated a noise figure of 30dB for this particular amplifier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voltage gain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50. Now, enter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calculated the noise figure based upon a 50 ohm reference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impedance and B= 20 kHz so: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/>
              <a:t>			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219325"/>
            <a:ext cx="4162425" cy="60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57" y="1562100"/>
            <a:ext cx="41910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200400"/>
            <a:ext cx="4400550" cy="819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2674" y="1604961"/>
            <a:ext cx="885825" cy="1038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3319462"/>
            <a:ext cx="1171575" cy="581025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>
            <a:off x="5334000" y="1562100"/>
            <a:ext cx="304800" cy="12573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>
            <a:off x="5334000" y="3200400"/>
            <a:ext cx="304800" cy="7810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5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305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 vs. simulations</a:t>
            </a:r>
            <a:endParaRPr kumimoji="0" lang="en-US" sz="3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3442188"/>
              </p:ext>
            </p:extLst>
          </p:nvPr>
        </p:nvGraphicFramePr>
        <p:xfrm>
          <a:off x="4514850" y="3549650"/>
          <a:ext cx="114300" cy="215900"/>
        </p:xfrm>
        <a:graphic>
          <a:graphicData uri="http://schemas.openxmlformats.org/presentationml/2006/ole">
            <p:oleObj spid="_x0000_s37012" name="Equation" r:id="rId3" imgW="114151" imgH="215619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86697" y="1219200"/>
            <a:ext cx="8001000" cy="426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calculated rms output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noise voltage is: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output from the experimental setup is a close match: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experimental setup calculates a running rms over a finite time window - this could be a source of error: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/>
              <a:t>			</a:t>
            </a:r>
          </a:p>
          <a:p>
            <a:endParaRPr lang="en-US" sz="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2897008"/>
              </p:ext>
            </p:extLst>
          </p:nvPr>
        </p:nvGraphicFramePr>
        <p:xfrm>
          <a:off x="1219200" y="1752600"/>
          <a:ext cx="1460500" cy="381000"/>
        </p:xfrm>
        <a:graphic>
          <a:graphicData uri="http://schemas.openxmlformats.org/presentationml/2006/ole">
            <p:oleObj spid="_x0000_s37013" name="Equation" r:id="rId4" imgW="876300" imgH="228600" progId="Equation.3">
              <p:embed/>
            </p:oleObj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819400"/>
            <a:ext cx="2185988" cy="6858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0284062"/>
              </p:ext>
            </p:extLst>
          </p:nvPr>
        </p:nvGraphicFramePr>
        <p:xfrm>
          <a:off x="1219200" y="3048000"/>
          <a:ext cx="1566862" cy="381000"/>
        </p:xfrm>
        <a:graphic>
          <a:graphicData uri="http://schemas.openxmlformats.org/presentationml/2006/ole">
            <p:oleObj spid="_x0000_s37014" name="Equation" r:id="rId6" imgW="939800" imgH="2286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3543410"/>
              </p:ext>
            </p:extLst>
          </p:nvPr>
        </p:nvGraphicFramePr>
        <p:xfrm>
          <a:off x="946150" y="4322763"/>
          <a:ext cx="3514725" cy="700087"/>
        </p:xfrm>
        <a:graphic>
          <a:graphicData uri="http://schemas.openxmlformats.org/presentationml/2006/ole">
            <p:oleObj spid="_x0000_s37015" name="Equation" r:id="rId7" imgW="2108160" imgH="419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332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143000"/>
            <a:ext cx="8982856" cy="2590800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305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Amplifier model example in SimRF: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b</a:t>
            </a:r>
            <a:r>
              <a:rPr lang="en-US" sz="3200" noProof="0" dirty="0" err="1" smtClean="0">
                <a:latin typeface="+mj-lt"/>
                <a:ea typeface="+mj-ea"/>
                <a:cs typeface="+mj-cs"/>
              </a:rPr>
              <a:t>asic</a:t>
            </a:r>
            <a:r>
              <a:rPr lang="en-US" sz="3200" noProof="0" dirty="0" smtClean="0">
                <a:latin typeface="+mj-lt"/>
                <a:ea typeface="+mj-ea"/>
                <a:cs typeface="+mj-cs"/>
              </a:rPr>
              <a:t> RF power detector/AM  radio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1621" y="4572000"/>
            <a:ext cx="949779" cy="12663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657600"/>
            <a:ext cx="3822191" cy="2514600"/>
          </a:xfrm>
          <a:prstGeom prst="rect">
            <a:avLst/>
          </a:prstGeom>
        </p:spPr>
      </p:pic>
      <p:sp>
        <p:nvSpPr>
          <p:cNvPr id="36" name="Down Arrow 35"/>
          <p:cNvSpPr/>
          <p:nvPr/>
        </p:nvSpPr>
        <p:spPr>
          <a:xfrm rot="16200000">
            <a:off x="3913414" y="4675414"/>
            <a:ext cx="32657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46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76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179016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Concept </a:t>
            </a:r>
            <a:r>
              <a:rPr lang="en-US" sz="2400" dirty="0"/>
              <a:t>of a noisy operational amplifier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/>
              <a:t>Two basic op-amp </a:t>
            </a:r>
            <a:r>
              <a:rPr lang="en-US" sz="2400" dirty="0" smtClean="0"/>
              <a:t>circuits</a:t>
            </a:r>
          </a:p>
          <a:p>
            <a:pPr marL="342900" indent="-342900">
              <a:buAutoNum type="arabicPeriod"/>
            </a:pPr>
            <a:r>
              <a:rPr lang="en-US" sz="2400" dirty="0"/>
              <a:t>Equivalent input </a:t>
            </a:r>
            <a:r>
              <a:rPr lang="en-US" sz="2400" dirty="0" smtClean="0"/>
              <a:t>noise</a:t>
            </a:r>
          </a:p>
          <a:p>
            <a:pPr marL="342900" indent="-342900">
              <a:buAutoNum type="arabicPeriod"/>
            </a:pPr>
            <a:r>
              <a:rPr lang="en-US" sz="2400" dirty="0"/>
              <a:t>Extra contribution of noisy resistors R1, </a:t>
            </a:r>
            <a:r>
              <a:rPr lang="en-US" sz="2400" dirty="0" smtClean="0"/>
              <a:t>R2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Generic model of an op-amp circuit with noise – noise figure </a:t>
            </a:r>
          </a:p>
          <a:p>
            <a:pPr marL="342900" indent="-342900">
              <a:buAutoNum type="arabicPeriod"/>
            </a:pPr>
            <a:r>
              <a:rPr lang="en-US" sz="2400" dirty="0"/>
              <a:t>Noise figure of an op-amp 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/>
              <a:t>MATLAB script for finding the noise figure 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/>
              <a:t>How is the noise model of an operational amplifier implemented in </a:t>
            </a:r>
            <a:r>
              <a:rPr lang="en-US" sz="2400" dirty="0" err="1"/>
              <a:t>SimRF</a:t>
            </a:r>
            <a:r>
              <a:rPr lang="en-US" sz="2400" dirty="0"/>
              <a:t>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Test of op-amp model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 Amplifier model example in </a:t>
            </a:r>
            <a:r>
              <a:rPr lang="en-US" sz="2400" dirty="0" err="1" smtClean="0"/>
              <a:t>SimRF</a:t>
            </a:r>
            <a:endParaRPr lang="en-US" sz="24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762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Concept of a noisy operational amplifier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figur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395" y="1305471"/>
            <a:ext cx="5905005" cy="334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" y="4800600"/>
            <a:ext cx="78486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Resistor noise model:</a:t>
            </a:r>
          </a:p>
          <a:p>
            <a:endParaRPr lang="en-US" dirty="0" smtClean="0"/>
          </a:p>
          <a:p>
            <a:r>
              <a:rPr lang="en-US" dirty="0" smtClean="0"/>
              <a:t>Amplifier noise model:</a:t>
            </a:r>
          </a:p>
          <a:p>
            <a:endParaRPr lang="en-US" dirty="0" smtClean="0"/>
          </a:p>
          <a:p>
            <a:r>
              <a:rPr lang="en-US" i="1" dirty="0" smtClean="0"/>
              <a:t>B</a:t>
            </a:r>
            <a:r>
              <a:rPr lang="en-US" dirty="0" smtClean="0"/>
              <a:t> – circuit bandwidth in Hz (bandwidth over which white noise is collected)</a:t>
            </a:r>
          </a:p>
          <a:p>
            <a:endParaRPr lang="en-US" dirty="0" smtClean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4639930"/>
              </p:ext>
            </p:extLst>
          </p:nvPr>
        </p:nvGraphicFramePr>
        <p:xfrm>
          <a:off x="3219450" y="4800600"/>
          <a:ext cx="1809750" cy="365125"/>
        </p:xfrm>
        <a:graphic>
          <a:graphicData uri="http://schemas.openxmlformats.org/presentationml/2006/ole">
            <p:oleObj spid="_x0000_s1195" name="Equation" r:id="rId4" imgW="1180588" imgH="241195" progId="Equation.3">
              <p:embed/>
            </p:oleObj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9159771"/>
              </p:ext>
            </p:extLst>
          </p:nvPr>
        </p:nvGraphicFramePr>
        <p:xfrm>
          <a:off x="3222978" y="5334000"/>
          <a:ext cx="3330222" cy="381000"/>
        </p:xfrm>
        <a:graphic>
          <a:graphicData uri="http://schemas.openxmlformats.org/presentationml/2006/ole">
            <p:oleObj spid="_x0000_s1196" name="Equation" r:id="rId5" imgW="2247900" imgH="2540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72200" y="3124200"/>
            <a:ext cx="28956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Op-amp datasheet reports: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674918"/>
              </p:ext>
            </p:extLst>
          </p:nvPr>
        </p:nvGraphicFramePr>
        <p:xfrm>
          <a:off x="6324600" y="3657600"/>
          <a:ext cx="2579687" cy="384175"/>
        </p:xfrm>
        <a:graphic>
          <a:graphicData uri="http://schemas.openxmlformats.org/presentationml/2006/ole">
            <p:oleObj spid="_x0000_s1197" name="Equation" r:id="rId6" imgW="172692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basic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op-amp circuits (inv. and non-inv. configurations)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3505200"/>
            <a:ext cx="8305800" cy="274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Inverting configuration  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Non- inverting configuration: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7387084"/>
              </p:ext>
            </p:extLst>
          </p:nvPr>
        </p:nvGraphicFramePr>
        <p:xfrm>
          <a:off x="3429000" y="3581400"/>
          <a:ext cx="4876800" cy="1241424"/>
        </p:xfrm>
        <a:graphic>
          <a:graphicData uri="http://schemas.openxmlformats.org/presentationml/2006/ole">
            <p:oleObj spid="_x0000_s24805" name="Equation" r:id="rId3" imgW="3238200" imgH="838080" progId="Equation.3">
              <p:embed/>
            </p:oleObj>
          </a:graphicData>
        </a:graphic>
      </p:graphicFrame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6324968"/>
              </p:ext>
            </p:extLst>
          </p:nvPr>
        </p:nvGraphicFramePr>
        <p:xfrm>
          <a:off x="3352800" y="4953000"/>
          <a:ext cx="4543425" cy="1254125"/>
        </p:xfrm>
        <a:graphic>
          <a:graphicData uri="http://schemas.openxmlformats.org/presentationml/2006/ole">
            <p:oleObj spid="_x0000_s24806" name="Equation" r:id="rId4" imgW="2984500" imgH="838200" progId="Equation.3">
              <p:embed/>
            </p:oleObj>
          </a:graphicData>
        </a:graphic>
      </p:graphicFrame>
      <p:pic>
        <p:nvPicPr>
          <p:cNvPr id="23" name="Picture 22" descr="figure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066800"/>
            <a:ext cx="7696200" cy="2396911"/>
          </a:xfrm>
          <a:prstGeom prst="rect">
            <a:avLst/>
          </a:prstGeom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6754224"/>
              </p:ext>
            </p:extLst>
          </p:nvPr>
        </p:nvGraphicFramePr>
        <p:xfrm>
          <a:off x="1295400" y="4038600"/>
          <a:ext cx="858838" cy="346075"/>
        </p:xfrm>
        <a:graphic>
          <a:graphicData uri="http://schemas.openxmlformats.org/presentationml/2006/ole">
            <p:oleObj spid="_x0000_s24807" name="Equation" r:id="rId6" imgW="571252" imgH="228501" progId="Equation.3">
              <p:embed/>
            </p:oleObj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9519470"/>
              </p:ext>
            </p:extLst>
          </p:nvPr>
        </p:nvGraphicFramePr>
        <p:xfrm>
          <a:off x="1295400" y="5410200"/>
          <a:ext cx="858838" cy="346075"/>
        </p:xfrm>
        <a:graphic>
          <a:graphicData uri="http://schemas.openxmlformats.org/presentationml/2006/ole">
            <p:oleObj spid="_x0000_s24808" name="Equation" r:id="rId7" imgW="571252" imgH="22850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724400" y="990600"/>
            <a:ext cx="41148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Non-inverting configuration: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Equivalent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input noise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990600"/>
            <a:ext cx="41148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Inverting configuration: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49262" y="1443037"/>
          <a:ext cx="3894138" cy="766763"/>
        </p:xfrm>
        <a:graphic>
          <a:graphicData uri="http://schemas.openxmlformats.org/presentationml/2006/ole">
            <p:oleObj spid="_x0000_s25783" name="Equation" r:id="rId3" imgW="2565400" imgH="508000" progId="Equation.3">
              <p:embed/>
            </p:oleObj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029200" y="1443037"/>
          <a:ext cx="3198813" cy="766763"/>
        </p:xfrm>
        <a:graphic>
          <a:graphicData uri="http://schemas.openxmlformats.org/presentationml/2006/ole">
            <p:oleObj spid="_x0000_s25784" name="Equation" r:id="rId4" imgW="2108200" imgH="508000" progId="Equation.3">
              <p:embed/>
            </p:oleObj>
          </a:graphicData>
        </a:graphic>
      </p:graphicFrame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1033463" y="2640013"/>
          <a:ext cx="7489825" cy="3514725"/>
        </p:xfrm>
        <a:graphic>
          <a:graphicData uri="http://schemas.openxmlformats.org/presentationml/2006/ole">
            <p:oleObj spid="_x0000_s25785" name="Document" r:id="rId5" imgW="5940848" imgH="280121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724400" y="4191000"/>
            <a:ext cx="41148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Non-inverting configuration: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700" dirty="0" smtClean="0">
                <a:latin typeface="+mj-lt"/>
                <a:ea typeface="+mj-ea"/>
                <a:cs typeface="+mj-cs"/>
              </a:rPr>
              <a:t>Extra contribution of noisy resistors R</a:t>
            </a:r>
            <a:r>
              <a:rPr lang="en-US" sz="3700" baseline="-25000" dirty="0" smtClean="0">
                <a:latin typeface="+mj-lt"/>
                <a:ea typeface="+mj-ea"/>
                <a:cs typeface="+mj-cs"/>
              </a:rPr>
              <a:t>1</a:t>
            </a:r>
            <a:r>
              <a:rPr lang="en-US" sz="3700" dirty="0" smtClean="0">
                <a:latin typeface="+mj-lt"/>
                <a:ea typeface="+mj-ea"/>
                <a:cs typeface="+mj-cs"/>
              </a:rPr>
              <a:t>, R</a:t>
            </a:r>
            <a:r>
              <a:rPr lang="en-US" sz="3700" baseline="-25000" dirty="0" smtClean="0">
                <a:latin typeface="+mj-lt"/>
                <a:ea typeface="+mj-ea"/>
                <a:cs typeface="+mj-cs"/>
              </a:rPr>
              <a:t>2</a:t>
            </a:r>
            <a:endParaRPr kumimoji="0" lang="en-US" sz="37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4191000"/>
            <a:ext cx="41148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Inverting configuration: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57200" y="4572000"/>
          <a:ext cx="2476500" cy="766763"/>
        </p:xfrm>
        <a:graphic>
          <a:graphicData uri="http://schemas.openxmlformats.org/presentationml/2006/ole">
            <p:oleObj spid="_x0000_s26740" name="Equation" r:id="rId3" imgW="1625600" imgH="508000" progId="Equation.3">
              <p:embed/>
            </p:oleObj>
          </a:graphicData>
        </a:graphic>
      </p:graphicFrame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800600" y="4572000"/>
          <a:ext cx="3536950" cy="768350"/>
        </p:xfrm>
        <a:graphic>
          <a:graphicData uri="http://schemas.openxmlformats.org/presentationml/2006/ole">
            <p:oleObj spid="_x0000_s26741" name="Equation" r:id="rId4" imgW="2324100" imgH="508000" progId="Equation.3">
              <p:embed/>
            </p:oleObj>
          </a:graphicData>
        </a:graphic>
      </p:graphicFrame>
      <p:pic>
        <p:nvPicPr>
          <p:cNvPr id="24" name="Picture 23" descr="figure0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066800"/>
            <a:ext cx="8458200" cy="278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52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700" dirty="0" smtClean="0">
                <a:latin typeface="+mj-lt"/>
                <a:ea typeface="+mj-ea"/>
                <a:cs typeface="+mj-cs"/>
              </a:rPr>
              <a:t>Extra contribution of noisy resistors R</a:t>
            </a:r>
            <a:r>
              <a:rPr lang="en-US" sz="3700" baseline="-25000" dirty="0" smtClean="0">
                <a:latin typeface="+mj-lt"/>
                <a:ea typeface="+mj-ea"/>
                <a:cs typeface="+mj-cs"/>
              </a:rPr>
              <a:t>1</a:t>
            </a:r>
            <a:r>
              <a:rPr lang="en-US" sz="3700" dirty="0" smtClean="0">
                <a:latin typeface="+mj-lt"/>
                <a:ea typeface="+mj-ea"/>
                <a:cs typeface="+mj-cs"/>
              </a:rPr>
              <a:t>, R</a:t>
            </a:r>
            <a:r>
              <a:rPr lang="en-US" sz="3700" baseline="-25000" dirty="0" smtClean="0">
                <a:latin typeface="+mj-lt"/>
                <a:ea typeface="+mj-ea"/>
                <a:cs typeface="+mj-cs"/>
              </a:rPr>
              <a:t>2 </a:t>
            </a:r>
            <a:r>
              <a:rPr lang="en-US" sz="3700" dirty="0" smtClean="0">
                <a:latin typeface="+mj-lt"/>
                <a:ea typeface="+mj-ea"/>
                <a:cs typeface="+mj-cs"/>
              </a:rPr>
              <a:t>(cont.)</a:t>
            </a:r>
            <a:endParaRPr kumimoji="0" lang="en-US" sz="37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9061784"/>
              </p:ext>
            </p:extLst>
          </p:nvPr>
        </p:nvGraphicFramePr>
        <p:xfrm>
          <a:off x="473075" y="1692275"/>
          <a:ext cx="8548688" cy="3473450"/>
        </p:xfrm>
        <a:graphic>
          <a:graphicData uri="http://schemas.openxmlformats.org/presentationml/2006/ole">
            <p:oleObj spid="_x0000_s28738" name="Document" r:id="rId3" imgW="5935378" imgH="241881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700" dirty="0" smtClean="0">
                <a:latin typeface="+mj-lt"/>
                <a:ea typeface="+mj-ea"/>
                <a:cs typeface="+mj-cs"/>
              </a:rPr>
              <a:t>Generic model of an op-amp circuit with noise – noise figure </a:t>
            </a:r>
            <a:endParaRPr kumimoji="0" lang="en-US" sz="37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 descr="figure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19200"/>
            <a:ext cx="7772400" cy="22713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3619500"/>
            <a:ext cx="28194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endParaRPr lang="en-US" sz="700" dirty="0" smtClean="0"/>
          </a:p>
          <a:p>
            <a:r>
              <a:rPr lang="en-US" dirty="0" smtClean="0"/>
              <a:t>Noise factor: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9600" y="3619500"/>
            <a:ext cx="3733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endParaRPr lang="en-US" sz="700" dirty="0" smtClean="0"/>
          </a:p>
          <a:p>
            <a:r>
              <a:rPr lang="en-US" dirty="0" smtClean="0"/>
              <a:t>Noise figure: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2590800" y="3619500"/>
          <a:ext cx="1289050" cy="665163"/>
        </p:xfrm>
        <a:graphic>
          <a:graphicData uri="http://schemas.openxmlformats.org/presentationml/2006/ole">
            <p:oleObj spid="_x0000_s29971" name="Equation" r:id="rId4" imgW="863225" imgH="444307" progId="Equation.3">
              <p:embed/>
            </p:oleObj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791200" y="3581400"/>
          <a:ext cx="2339975" cy="723900"/>
        </p:xfrm>
        <a:graphic>
          <a:graphicData uri="http://schemas.openxmlformats.org/presentationml/2006/ole">
            <p:oleObj spid="_x0000_s29972" name="Equation" r:id="rId5" imgW="1574800" imgH="4826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2400" y="4495800"/>
            <a:ext cx="30480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endParaRPr lang="en-US" sz="700" dirty="0" smtClean="0"/>
          </a:p>
          <a:p>
            <a:r>
              <a:rPr lang="en-US" dirty="0" smtClean="0"/>
              <a:t>Added noise: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1600200" y="4587875"/>
          <a:ext cx="1535113" cy="365125"/>
        </p:xfrm>
        <a:graphic>
          <a:graphicData uri="http://schemas.openxmlformats.org/presentationml/2006/ole">
            <p:oleObj spid="_x0000_s29973" name="Equation" r:id="rId6" imgW="1002865" imgH="241195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05200" y="4495800"/>
            <a:ext cx="30480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endParaRPr lang="en-US" sz="700" dirty="0" smtClean="0"/>
          </a:p>
          <a:p>
            <a:r>
              <a:rPr lang="en-US" dirty="0" smtClean="0"/>
              <a:t>    Input (reference) noise:</a:t>
            </a:r>
          </a:p>
        </p:txBody>
      </p:sp>
      <p:sp>
        <p:nvSpPr>
          <p:cNvPr id="26" name="Right Arrow 25"/>
          <p:cNvSpPr/>
          <p:nvPr/>
        </p:nvSpPr>
        <p:spPr>
          <a:xfrm rot="3473648">
            <a:off x="5795341" y="509320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7542771">
            <a:off x="3746521" y="510610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5486400"/>
            <a:ext cx="42672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endParaRPr lang="en-US" sz="900" dirty="0" smtClean="0"/>
          </a:p>
          <a:p>
            <a:r>
              <a:rPr lang="en-US" dirty="0" smtClean="0"/>
              <a:t>Inf. input res.: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5486400"/>
            <a:ext cx="4495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endParaRPr lang="en-US" sz="900" dirty="0" smtClean="0"/>
          </a:p>
          <a:p>
            <a:r>
              <a:rPr lang="en-US" dirty="0" smtClean="0"/>
              <a:t>Matched input res.:</a:t>
            </a:r>
          </a:p>
          <a:p>
            <a:r>
              <a:rPr lang="en-US" dirty="0" smtClean="0"/>
              <a:t>(MATLAB SimRF)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652587" y="5638800"/>
          <a:ext cx="2614613" cy="365125"/>
        </p:xfrm>
        <a:graphic>
          <a:graphicData uri="http://schemas.openxmlformats.org/presentationml/2006/ole">
            <p:oleObj spid="_x0000_s29974" name="Equation" r:id="rId7" imgW="1701800" imgH="241300" progId="Equation.3">
              <p:embed/>
            </p:oleObj>
          </a:graphicData>
        </a:graphic>
      </p:graphicFrame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6599237" y="5486400"/>
          <a:ext cx="2468563" cy="631825"/>
        </p:xfrm>
        <a:graphic>
          <a:graphicData uri="http://schemas.openxmlformats.org/presentationml/2006/ole">
            <p:oleObj spid="_x0000_s29975" name="Equation" r:id="rId8" imgW="16383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700" dirty="0" smtClean="0">
                <a:latin typeface="+mj-lt"/>
                <a:ea typeface="+mj-ea"/>
                <a:cs typeface="+mj-cs"/>
              </a:rPr>
              <a:t>Noise figure of an op-amp may be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700" dirty="0" smtClean="0">
                <a:latin typeface="+mj-lt"/>
                <a:ea typeface="+mj-ea"/>
                <a:cs typeface="+mj-cs"/>
              </a:rPr>
              <a:t>surprisingly high…</a:t>
            </a:r>
            <a:endParaRPr kumimoji="0" lang="en-US" sz="37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A8A-EC98-46A6-8C73-453EBB7879F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4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0362712"/>
              </p:ext>
            </p:extLst>
          </p:nvPr>
        </p:nvGraphicFramePr>
        <p:xfrm>
          <a:off x="935038" y="1050925"/>
          <a:ext cx="7535862" cy="5140325"/>
        </p:xfrm>
        <a:graphic>
          <a:graphicData uri="http://schemas.openxmlformats.org/presentationml/2006/ole">
            <p:oleObj spid="_x0000_s30803" name="Document" r:id="rId3" imgW="5935378" imgH="40453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558</Words>
  <Application>Microsoft Office PowerPoint</Application>
  <PresentationFormat>On-screen Show (4:3)</PresentationFormat>
  <Paragraphs>154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Document</vt:lpstr>
      <vt:lpstr>Noise Model of a High-Speed Operational Amplifier - Implementation in MATLAB SimRF   Application Note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Worcester Polytechnic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ECE</dc:creator>
  <cp:lastModifiedBy>makarov</cp:lastModifiedBy>
  <cp:revision>234</cp:revision>
  <dcterms:created xsi:type="dcterms:W3CDTF">2009-09-18T16:21:05Z</dcterms:created>
  <dcterms:modified xsi:type="dcterms:W3CDTF">2011-10-17T11:56:28Z</dcterms:modified>
</cp:coreProperties>
</file>